
<file path=[Content_Types].xml><?xml version="1.0" encoding="utf-8"?>
<Types xmlns="http://schemas.openxmlformats.org/package/2006/content-types">
  <Default Extension="fntdata" ContentType="application/x-fontdata"/>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4" r:id="rId5"/>
    <p:sldId id="267" r:id="rId6"/>
    <p:sldId id="270" r:id="rId7"/>
  </p:sldIdLst>
  <p:sldSz cx="18288000" cy="10287000"/>
  <p:notesSz cx="6858000" cy="9144000"/>
  <p:embeddedFontLst>
    <p:embeddedFont>
      <p:font typeface="Saira" panose="020B0604020202020204" charset="0"/>
      <p:regular r:id="rId8"/>
    </p:embeddedFont>
    <p:embeddedFont>
      <p:font typeface="Saira Ultra-Bold" panose="020B0604020202020204" charset="0"/>
      <p:regular r:id="rId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21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font" Target="fonts/font2.fntdata"/></Relationships>
</file>

<file path=ppt/media/image1.jpeg>
</file>

<file path=ppt/media/image2.jpeg>
</file>

<file path=ppt/media/image3.jpeg>
</file>

<file path=ppt/media/image4.jpe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10/1/2025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D3E96"/>
        </a:solidFill>
        <a:effectLst/>
      </p:bgPr>
    </p:bg>
    <p:spTree>
      <p:nvGrpSpPr>
        <p:cNvPr id="1" name=""/>
        <p:cNvGrpSpPr/>
        <p:nvPr/>
      </p:nvGrpSpPr>
      <p:grpSpPr>
        <a:xfrm>
          <a:off x="0" y="0"/>
          <a:ext cx="0" cy="0"/>
          <a:chOff x="0" y="0"/>
          <a:chExt cx="0" cy="0"/>
        </a:xfrm>
      </p:grpSpPr>
      <p:sp>
        <p:nvSpPr>
          <p:cNvPr id="2" name="AutoShape 2"/>
          <p:cNvSpPr/>
          <p:nvPr/>
        </p:nvSpPr>
        <p:spPr>
          <a:xfrm flipV="1">
            <a:off x="-122702" y="8441690"/>
            <a:ext cx="5402176" cy="0"/>
          </a:xfrm>
          <a:prstGeom prst="line">
            <a:avLst/>
          </a:prstGeom>
          <a:ln w="47625" cap="flat">
            <a:solidFill>
              <a:srgbClr val="FFFFFF"/>
            </a:solidFill>
            <a:prstDash val="solid"/>
            <a:headEnd type="none" w="sm" len="sm"/>
            <a:tailEnd type="none" w="sm" len="sm"/>
          </a:ln>
        </p:spPr>
      </p:sp>
      <p:grpSp>
        <p:nvGrpSpPr>
          <p:cNvPr id="3" name="Group 3"/>
          <p:cNvGrpSpPr/>
          <p:nvPr/>
        </p:nvGrpSpPr>
        <p:grpSpPr>
          <a:xfrm>
            <a:off x="0" y="-123494"/>
            <a:ext cx="11986712" cy="6798945"/>
            <a:chOff x="0" y="0"/>
            <a:chExt cx="15982283" cy="9065259"/>
          </a:xfrm>
        </p:grpSpPr>
        <p:pic>
          <p:nvPicPr>
            <p:cNvPr id="4" name="Picture 4"/>
            <p:cNvPicPr>
              <a:picLocks noChangeAspect="1"/>
            </p:cNvPicPr>
            <p:nvPr/>
          </p:nvPicPr>
          <p:blipFill>
            <a:blip r:embed="rId2"/>
            <a:srcRect t="7432" b="7432"/>
            <a:stretch>
              <a:fillRect/>
            </a:stretch>
          </p:blipFill>
          <p:spPr>
            <a:xfrm>
              <a:off x="0" y="0"/>
              <a:ext cx="15982283" cy="9065259"/>
            </a:xfrm>
            <a:prstGeom prst="rect">
              <a:avLst/>
            </a:prstGeom>
          </p:spPr>
        </p:pic>
      </p:grpSp>
      <p:grpSp>
        <p:nvGrpSpPr>
          <p:cNvPr id="5" name="Group 5"/>
          <p:cNvGrpSpPr/>
          <p:nvPr/>
        </p:nvGrpSpPr>
        <p:grpSpPr>
          <a:xfrm>
            <a:off x="11986712" y="0"/>
            <a:ext cx="6514642" cy="3275978"/>
            <a:chOff x="0" y="0"/>
            <a:chExt cx="8686190" cy="4367971"/>
          </a:xfrm>
        </p:grpSpPr>
        <p:pic>
          <p:nvPicPr>
            <p:cNvPr id="6" name="Picture 6"/>
            <p:cNvPicPr>
              <a:picLocks noChangeAspect="1"/>
            </p:cNvPicPr>
            <p:nvPr/>
          </p:nvPicPr>
          <p:blipFill>
            <a:blip r:embed="rId3"/>
            <a:srcRect t="24768" b="7732"/>
            <a:stretch>
              <a:fillRect/>
            </a:stretch>
          </p:blipFill>
          <p:spPr>
            <a:xfrm>
              <a:off x="0" y="0"/>
              <a:ext cx="8686190" cy="4367971"/>
            </a:xfrm>
            <a:prstGeom prst="rect">
              <a:avLst/>
            </a:prstGeom>
          </p:spPr>
        </p:pic>
      </p:grpSp>
      <p:grpSp>
        <p:nvGrpSpPr>
          <p:cNvPr id="7" name="Group 7"/>
          <p:cNvGrpSpPr/>
          <p:nvPr/>
        </p:nvGrpSpPr>
        <p:grpSpPr>
          <a:xfrm>
            <a:off x="11986712" y="3275978"/>
            <a:ext cx="6514642" cy="3399472"/>
            <a:chOff x="0" y="0"/>
            <a:chExt cx="8686190" cy="4532630"/>
          </a:xfrm>
        </p:grpSpPr>
        <p:pic>
          <p:nvPicPr>
            <p:cNvPr id="8" name="Picture 8"/>
            <p:cNvPicPr>
              <a:picLocks noChangeAspect="1"/>
            </p:cNvPicPr>
            <p:nvPr/>
          </p:nvPicPr>
          <p:blipFill>
            <a:blip r:embed="rId4"/>
            <a:srcRect t="10912" b="10912"/>
            <a:stretch>
              <a:fillRect/>
            </a:stretch>
          </p:blipFill>
          <p:spPr>
            <a:xfrm>
              <a:off x="0" y="0"/>
              <a:ext cx="8686190" cy="4532630"/>
            </a:xfrm>
            <a:prstGeom prst="rect">
              <a:avLst/>
            </a:prstGeom>
          </p:spPr>
        </p:pic>
      </p:grpSp>
      <p:sp>
        <p:nvSpPr>
          <p:cNvPr id="9" name="TextBox 9"/>
          <p:cNvSpPr txBox="1"/>
          <p:nvPr/>
        </p:nvSpPr>
        <p:spPr>
          <a:xfrm>
            <a:off x="1028700" y="8756015"/>
            <a:ext cx="9432029" cy="502285"/>
          </a:xfrm>
          <a:prstGeom prst="rect">
            <a:avLst/>
          </a:prstGeom>
        </p:spPr>
        <p:txBody>
          <a:bodyPr lIns="0" tIns="0" rIns="0" bIns="0" rtlCol="0" anchor="t">
            <a:spAutoFit/>
          </a:bodyPr>
          <a:lstStyle/>
          <a:p>
            <a:pPr algn="l">
              <a:lnSpc>
                <a:spcPts val="4160"/>
              </a:lnSpc>
            </a:pPr>
            <a:r>
              <a:rPr lang="en-US" sz="3200" dirty="0" err="1">
                <a:solidFill>
                  <a:srgbClr val="FFFFFF"/>
                </a:solidFill>
                <a:latin typeface="Saira"/>
                <a:ea typeface="Saira"/>
                <a:cs typeface="Saira"/>
                <a:sym typeface="Saira"/>
              </a:rPr>
              <a:t>Giông</a:t>
            </a:r>
            <a:r>
              <a:rPr lang="en-US" sz="3200" dirty="0">
                <a:solidFill>
                  <a:srgbClr val="FFFFFF"/>
                </a:solidFill>
                <a:latin typeface="Saira"/>
                <a:ea typeface="Saira"/>
                <a:cs typeface="Saira"/>
                <a:sym typeface="Saira"/>
              </a:rPr>
              <a:t> </a:t>
            </a:r>
            <a:r>
              <a:rPr lang="en-US" sz="3200" dirty="0" err="1">
                <a:solidFill>
                  <a:srgbClr val="FFFFFF"/>
                </a:solidFill>
                <a:latin typeface="Saira"/>
                <a:ea typeface="Saira"/>
                <a:cs typeface="Saira"/>
                <a:sym typeface="Saira"/>
              </a:rPr>
              <a:t>bão</a:t>
            </a:r>
            <a:r>
              <a:rPr lang="en-US" sz="3200" dirty="0">
                <a:solidFill>
                  <a:srgbClr val="FFFFFF"/>
                </a:solidFill>
                <a:latin typeface="Saira"/>
                <a:ea typeface="Saira"/>
                <a:cs typeface="Saira"/>
                <a:sym typeface="Saira"/>
              </a:rPr>
              <a:t>, </a:t>
            </a:r>
            <a:r>
              <a:rPr lang="en-US" sz="3200" dirty="0" err="1">
                <a:solidFill>
                  <a:srgbClr val="FFFFFF"/>
                </a:solidFill>
                <a:latin typeface="Saira"/>
                <a:ea typeface="Saira"/>
                <a:cs typeface="Saira"/>
                <a:sym typeface="Saira"/>
              </a:rPr>
              <a:t>bão</a:t>
            </a:r>
            <a:r>
              <a:rPr lang="en-US" sz="3200" dirty="0">
                <a:solidFill>
                  <a:srgbClr val="FFFFFF"/>
                </a:solidFill>
                <a:latin typeface="Saira"/>
                <a:ea typeface="Saira"/>
                <a:cs typeface="Saira"/>
                <a:sym typeface="Saira"/>
              </a:rPr>
              <a:t> </a:t>
            </a:r>
            <a:r>
              <a:rPr lang="en-US" sz="3200" dirty="0" err="1">
                <a:solidFill>
                  <a:srgbClr val="FFFFFF"/>
                </a:solidFill>
                <a:latin typeface="Saira"/>
                <a:ea typeface="Saira"/>
                <a:cs typeface="Saira"/>
                <a:sym typeface="Saira"/>
              </a:rPr>
              <a:t>và</a:t>
            </a:r>
            <a:r>
              <a:rPr lang="en-US" sz="3200" dirty="0">
                <a:solidFill>
                  <a:srgbClr val="FFFFFF"/>
                </a:solidFill>
                <a:latin typeface="Saira"/>
                <a:ea typeface="Saira"/>
                <a:cs typeface="Saira"/>
                <a:sym typeface="Saira"/>
              </a:rPr>
              <a:t> </a:t>
            </a:r>
            <a:r>
              <a:rPr lang="en-US" sz="3200" dirty="0" err="1">
                <a:solidFill>
                  <a:srgbClr val="FFFFFF"/>
                </a:solidFill>
                <a:latin typeface="Saira"/>
                <a:ea typeface="Saira"/>
                <a:cs typeface="Saira"/>
                <a:sym typeface="Saira"/>
              </a:rPr>
              <a:t>lốc</a:t>
            </a:r>
            <a:r>
              <a:rPr lang="en-US" sz="3200" dirty="0">
                <a:solidFill>
                  <a:srgbClr val="FFFFFF"/>
                </a:solidFill>
                <a:latin typeface="Saira"/>
                <a:ea typeface="Saira"/>
                <a:cs typeface="Saira"/>
                <a:sym typeface="Saira"/>
              </a:rPr>
              <a:t> </a:t>
            </a:r>
            <a:r>
              <a:rPr lang="en-US" sz="3200" dirty="0" err="1">
                <a:solidFill>
                  <a:srgbClr val="FFFFFF"/>
                </a:solidFill>
                <a:latin typeface="Saira"/>
                <a:ea typeface="Saira"/>
                <a:cs typeface="Saira"/>
                <a:sym typeface="Saira"/>
              </a:rPr>
              <a:t>xoáy</a:t>
            </a:r>
            <a:r>
              <a:rPr lang="en-US" sz="3200" dirty="0">
                <a:solidFill>
                  <a:srgbClr val="FFFFFF"/>
                </a:solidFill>
                <a:latin typeface="Saira"/>
                <a:ea typeface="Saira"/>
                <a:cs typeface="Saira"/>
                <a:sym typeface="Saira"/>
              </a:rPr>
              <a:t>!</a:t>
            </a:r>
          </a:p>
        </p:txBody>
      </p:sp>
      <p:sp>
        <p:nvSpPr>
          <p:cNvPr id="10" name="TextBox 10"/>
          <p:cNvSpPr txBox="1"/>
          <p:nvPr/>
        </p:nvSpPr>
        <p:spPr>
          <a:xfrm>
            <a:off x="1028700" y="7280441"/>
            <a:ext cx="9432029" cy="921406"/>
          </a:xfrm>
          <a:prstGeom prst="rect">
            <a:avLst/>
          </a:prstGeom>
        </p:spPr>
        <p:txBody>
          <a:bodyPr lIns="0" tIns="0" rIns="0" bIns="0" rtlCol="0" anchor="t">
            <a:spAutoFit/>
          </a:bodyPr>
          <a:lstStyle/>
          <a:p>
            <a:pPr algn="l">
              <a:lnSpc>
                <a:spcPts val="6749"/>
              </a:lnSpc>
            </a:pPr>
            <a:r>
              <a:rPr lang="en-US" sz="7200" b="1" i="0" dirty="0" err="1">
                <a:solidFill>
                  <a:schemeClr val="bg1"/>
                </a:solidFill>
                <a:effectLst/>
                <a:latin typeface="Arial" panose="020B0604020202020204" pitchFamily="34" charset="0"/>
              </a:rPr>
              <a:t>Biến</a:t>
            </a:r>
            <a:r>
              <a:rPr lang="en-US" sz="7200" b="1" i="0" dirty="0">
                <a:solidFill>
                  <a:schemeClr val="bg1"/>
                </a:solidFill>
                <a:effectLst/>
                <a:latin typeface="Arial" panose="020B0604020202020204" pitchFamily="34" charset="0"/>
              </a:rPr>
              <a:t> </a:t>
            </a:r>
            <a:r>
              <a:rPr lang="en-US" sz="7200" b="1" i="0" dirty="0" err="1">
                <a:solidFill>
                  <a:schemeClr val="bg1"/>
                </a:solidFill>
                <a:effectLst/>
                <a:latin typeface="Arial" panose="020B0604020202020204" pitchFamily="34" charset="0"/>
              </a:rPr>
              <a:t>đổi</a:t>
            </a:r>
            <a:r>
              <a:rPr lang="en-US" sz="7200" b="1" i="0" dirty="0">
                <a:solidFill>
                  <a:schemeClr val="bg1"/>
                </a:solidFill>
                <a:effectLst/>
                <a:latin typeface="Arial" panose="020B0604020202020204" pitchFamily="34" charset="0"/>
              </a:rPr>
              <a:t> </a:t>
            </a:r>
            <a:r>
              <a:rPr lang="en-US" sz="7200" b="1" i="0" dirty="0" err="1">
                <a:solidFill>
                  <a:schemeClr val="bg1"/>
                </a:solidFill>
                <a:effectLst/>
                <a:latin typeface="Arial" panose="020B0604020202020204" pitchFamily="34" charset="0"/>
              </a:rPr>
              <a:t>khí</a:t>
            </a:r>
            <a:r>
              <a:rPr lang="en-US" sz="7200" b="1" i="0" dirty="0">
                <a:solidFill>
                  <a:schemeClr val="bg1"/>
                </a:solidFill>
                <a:effectLst/>
                <a:latin typeface="Arial" panose="020B0604020202020204" pitchFamily="34" charset="0"/>
              </a:rPr>
              <a:t> </a:t>
            </a:r>
            <a:r>
              <a:rPr lang="en-US" sz="7200" b="1" i="0" dirty="0" err="1">
                <a:solidFill>
                  <a:schemeClr val="bg1"/>
                </a:solidFill>
                <a:effectLst/>
                <a:latin typeface="Arial" panose="020B0604020202020204" pitchFamily="34" charset="0"/>
              </a:rPr>
              <a:t>hậu</a:t>
            </a:r>
            <a:endParaRPr lang="en-US" sz="6749" b="1" dirty="0">
              <a:solidFill>
                <a:schemeClr val="bg1"/>
              </a:solidFill>
              <a:latin typeface="Saira Ultra-Bold"/>
              <a:ea typeface="Saira Ultra-Bold"/>
              <a:cs typeface="Saira Ultra-Bold"/>
              <a:sym typeface="Saira Ultra-Bold"/>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137" y="5756"/>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3" name="TextBox 3"/>
          <p:cNvSpPr txBox="1"/>
          <p:nvPr/>
        </p:nvSpPr>
        <p:spPr>
          <a:xfrm>
            <a:off x="989592" y="2308491"/>
            <a:ext cx="7676736" cy="2231380"/>
          </a:xfrm>
          <a:prstGeom prst="rect">
            <a:avLst/>
          </a:prstGeom>
        </p:spPr>
        <p:txBody>
          <a:bodyPr wrap="square" lIns="0" tIns="0" rIns="0" bIns="0" rtlCol="0" anchor="t">
            <a:spAutoFit/>
          </a:bodyPr>
          <a:lstStyle/>
          <a:p>
            <a:pPr marL="0" lvl="0" indent="0" algn="l">
              <a:lnSpc>
                <a:spcPts val="5790"/>
              </a:lnSpc>
              <a:spcBef>
                <a:spcPct val="0"/>
              </a:spcBef>
            </a:pPr>
            <a:r>
              <a:rPr lang="vi-VN" sz="4825" b="1" dirty="0">
                <a:solidFill>
                  <a:srgbClr val="FFFFFF"/>
                </a:solidFill>
                <a:latin typeface="Saira Ultra-Bold"/>
                <a:ea typeface="Saira Ultra-Bold"/>
                <a:cs typeface="Saira Ultra-Bold"/>
                <a:sym typeface="Saira Ultra-Bold"/>
              </a:rPr>
              <a:t>Biến đổi khí hậu cực </a:t>
            </a:r>
            <a:r>
              <a:rPr lang="en-US" sz="4825" b="1" dirty="0" err="1">
                <a:solidFill>
                  <a:srgbClr val="FFFFFF"/>
                </a:solidFill>
                <a:latin typeface="Saira Ultra-Bold"/>
                <a:ea typeface="Saira Ultra-Bold"/>
                <a:cs typeface="Saira Ultra-Bold"/>
                <a:sym typeface="Saira Ultra-Bold"/>
              </a:rPr>
              <a:t>đoan</a:t>
            </a:r>
            <a:r>
              <a:rPr lang="en-US" sz="4825" b="1" dirty="0">
                <a:solidFill>
                  <a:srgbClr val="FFFFFF"/>
                </a:solidFill>
                <a:latin typeface="Saira Ultra-Bold"/>
                <a:ea typeface="Saira Ultra-Bold"/>
                <a:cs typeface="Saira Ultra-Bold"/>
                <a:sym typeface="Saira Ultra-Bold"/>
              </a:rPr>
              <a:t> </a:t>
            </a:r>
            <a:r>
              <a:rPr lang="en-US" sz="4825" b="1" dirty="0" err="1">
                <a:solidFill>
                  <a:srgbClr val="FFFFFF"/>
                </a:solidFill>
                <a:latin typeface="Saira Ultra-Bold"/>
                <a:ea typeface="Saira Ultra-Bold"/>
                <a:cs typeface="Saira Ultra-Bold"/>
                <a:sym typeface="Saira Ultra-Bold"/>
              </a:rPr>
              <a:t>nhất</a:t>
            </a:r>
            <a:r>
              <a:rPr lang="vi-VN" sz="4825" b="1" dirty="0">
                <a:solidFill>
                  <a:srgbClr val="FFFFFF"/>
                </a:solidFill>
                <a:latin typeface="Saira Ultra-Bold"/>
                <a:ea typeface="Saira Ultra-Bold"/>
                <a:cs typeface="Saira Ultra-Bold"/>
                <a:sym typeface="Saira Ultra-Bold"/>
              </a:rPr>
              <a:t> </a:t>
            </a:r>
            <a:r>
              <a:rPr lang="en-US" sz="4825" b="1" dirty="0" err="1">
                <a:solidFill>
                  <a:srgbClr val="FFFFFF"/>
                </a:solidFill>
                <a:latin typeface="Saira Ultra-Bold"/>
                <a:ea typeface="Saira Ultra-Bold"/>
                <a:cs typeface="Saira Ultra-Bold"/>
                <a:sym typeface="Saira Ultra-Bold"/>
              </a:rPr>
              <a:t>mà</a:t>
            </a:r>
            <a:r>
              <a:rPr lang="en-US" sz="4825" b="1" dirty="0">
                <a:solidFill>
                  <a:srgbClr val="FFFFFF"/>
                </a:solidFill>
                <a:latin typeface="Saira Ultra-Bold"/>
                <a:ea typeface="Saira Ultra-Bold"/>
                <a:cs typeface="Saira Ultra-Bold"/>
                <a:sym typeface="Saira Ultra-Bold"/>
              </a:rPr>
              <a:t> </a:t>
            </a:r>
            <a:r>
              <a:rPr lang="en-US" sz="4825" b="1" dirty="0" err="1">
                <a:solidFill>
                  <a:srgbClr val="FFFFFF"/>
                </a:solidFill>
                <a:latin typeface="Saira Ultra-Bold"/>
                <a:ea typeface="Saira Ultra-Bold"/>
                <a:cs typeface="Saira Ultra-Bold"/>
                <a:sym typeface="Saira Ultra-Bold"/>
              </a:rPr>
              <a:t>bạn</a:t>
            </a:r>
            <a:r>
              <a:rPr lang="en-US" sz="4825" b="1" dirty="0">
                <a:solidFill>
                  <a:srgbClr val="FFFFFF"/>
                </a:solidFill>
                <a:latin typeface="Saira Ultra-Bold"/>
                <a:ea typeface="Saira Ultra-Bold"/>
                <a:cs typeface="Saira Ultra-Bold"/>
                <a:sym typeface="Saira Ultra-Bold"/>
              </a:rPr>
              <a:t> </a:t>
            </a:r>
            <a:r>
              <a:rPr lang="en-US" sz="4825" b="1" dirty="0" err="1">
                <a:solidFill>
                  <a:srgbClr val="FFFFFF"/>
                </a:solidFill>
                <a:latin typeface="Saira Ultra-Bold"/>
                <a:ea typeface="Saira Ultra-Bold"/>
                <a:cs typeface="Saira Ultra-Bold"/>
                <a:sym typeface="Saira Ultra-Bold"/>
              </a:rPr>
              <a:t>từng</a:t>
            </a:r>
            <a:r>
              <a:rPr lang="en-US" sz="4825" b="1" dirty="0">
                <a:solidFill>
                  <a:srgbClr val="FFFFFF"/>
                </a:solidFill>
                <a:latin typeface="Saira Ultra-Bold"/>
                <a:ea typeface="Saira Ultra-Bold"/>
                <a:cs typeface="Saira Ultra-Bold"/>
                <a:sym typeface="Saira Ultra-Bold"/>
              </a:rPr>
              <a:t> </a:t>
            </a:r>
            <a:r>
              <a:rPr lang="en-US" sz="4825" b="1" dirty="0" err="1">
                <a:solidFill>
                  <a:srgbClr val="FFFFFF"/>
                </a:solidFill>
                <a:latin typeface="Saira Ultra-Bold"/>
                <a:ea typeface="Saira Ultra-Bold"/>
                <a:cs typeface="Saira Ultra-Bold"/>
                <a:sym typeface="Saira Ultra-Bold"/>
              </a:rPr>
              <a:t>trải</a:t>
            </a:r>
            <a:r>
              <a:rPr lang="en-US" sz="4825" b="1" dirty="0">
                <a:solidFill>
                  <a:srgbClr val="FFFFFF"/>
                </a:solidFill>
                <a:latin typeface="Saira Ultra-Bold"/>
                <a:ea typeface="Saira Ultra-Bold"/>
                <a:cs typeface="Saira Ultra-Bold"/>
                <a:sym typeface="Saira Ultra-Bold"/>
              </a:rPr>
              <a:t> qua</a:t>
            </a:r>
          </a:p>
          <a:p>
            <a:pPr marL="0" lvl="0" indent="0" algn="l">
              <a:lnSpc>
                <a:spcPts val="5790"/>
              </a:lnSpc>
              <a:spcBef>
                <a:spcPct val="0"/>
              </a:spcBef>
            </a:pPr>
            <a:r>
              <a:rPr lang="en-US" sz="4825" b="1" dirty="0" err="1">
                <a:solidFill>
                  <a:srgbClr val="FFFFFF"/>
                </a:solidFill>
                <a:latin typeface="Saira Ultra-Bold"/>
                <a:ea typeface="Saira Ultra-Bold"/>
                <a:cs typeface="Saira Ultra-Bold"/>
                <a:sym typeface="Saira Ultra-Bold"/>
              </a:rPr>
              <a:t>là</a:t>
            </a:r>
            <a:r>
              <a:rPr lang="en-US" sz="4825" b="1" dirty="0">
                <a:solidFill>
                  <a:srgbClr val="FFFFFF"/>
                </a:solidFill>
                <a:latin typeface="Saira Ultra-Bold"/>
                <a:ea typeface="Saira Ultra-Bold"/>
                <a:cs typeface="Saira Ultra-Bold"/>
                <a:sym typeface="Saira Ultra-Bold"/>
              </a:rPr>
              <a:t> </a:t>
            </a:r>
            <a:r>
              <a:rPr lang="en-US" sz="4825" b="1" dirty="0" err="1">
                <a:solidFill>
                  <a:srgbClr val="FFFFFF"/>
                </a:solidFill>
                <a:latin typeface="Saira Ultra-Bold"/>
                <a:ea typeface="Saira Ultra-Bold"/>
                <a:cs typeface="Saira Ultra-Bold"/>
                <a:sym typeface="Saira Ultra-Bold"/>
              </a:rPr>
              <a:t>gì</a:t>
            </a:r>
            <a:r>
              <a:rPr lang="en-US" sz="4825" b="1" dirty="0">
                <a:solidFill>
                  <a:srgbClr val="FFFFFF"/>
                </a:solidFill>
                <a:latin typeface="Saira Ultra-Bold"/>
                <a:ea typeface="Saira Ultra-Bold"/>
                <a:cs typeface="Saira Ultra-Bold"/>
                <a:sym typeface="Saira Ultra-Bold"/>
              </a:rPr>
              <a:t>?</a:t>
            </a:r>
          </a:p>
        </p:txBody>
      </p:sp>
      <p:sp>
        <p:nvSpPr>
          <p:cNvPr id="4" name="TextBox 4"/>
          <p:cNvSpPr txBox="1"/>
          <p:nvPr/>
        </p:nvSpPr>
        <p:spPr>
          <a:xfrm>
            <a:off x="1010064" y="5744569"/>
            <a:ext cx="6414618" cy="2291012"/>
          </a:xfrm>
          <a:prstGeom prst="rect">
            <a:avLst/>
          </a:prstGeom>
        </p:spPr>
        <p:txBody>
          <a:bodyPr lIns="0" tIns="0" rIns="0" bIns="0" rtlCol="0" anchor="t">
            <a:spAutoFit/>
          </a:bodyPr>
          <a:lstStyle/>
          <a:p>
            <a:pPr marL="0" lvl="0" indent="0" algn="l">
              <a:lnSpc>
                <a:spcPts val="4455"/>
              </a:lnSpc>
            </a:pPr>
            <a:r>
              <a:rPr lang="en-US" sz="3300" dirty="0" err="1">
                <a:solidFill>
                  <a:srgbClr val="FFFFFF"/>
                </a:solidFill>
                <a:latin typeface="Saira"/>
                <a:ea typeface="Saira"/>
                <a:cs typeface="Saira"/>
                <a:sym typeface="Saira"/>
              </a:rPr>
              <a:t>Đưa</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ra</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định</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nghĩa</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của</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riêng</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bạn</a:t>
            </a:r>
            <a:endParaRPr lang="en-US" sz="3300" dirty="0">
              <a:solidFill>
                <a:srgbClr val="FFFFFF"/>
              </a:solidFill>
              <a:latin typeface="Saira"/>
              <a:ea typeface="Saira"/>
              <a:cs typeface="Saira"/>
              <a:sym typeface="Saira"/>
            </a:endParaRPr>
          </a:p>
          <a:p>
            <a:pPr marL="0" lvl="0" indent="0" algn="l">
              <a:lnSpc>
                <a:spcPts val="4455"/>
              </a:lnSpc>
            </a:pPr>
            <a:r>
              <a:rPr lang="en-US" sz="3300" dirty="0" err="1">
                <a:solidFill>
                  <a:srgbClr val="FFFFFF"/>
                </a:solidFill>
                <a:latin typeface="Saira"/>
                <a:ea typeface="Saira"/>
                <a:cs typeface="Saira"/>
                <a:sym typeface="Saira"/>
              </a:rPr>
              <a:t>về</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cực</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đoan</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và</a:t>
            </a:r>
            <a:r>
              <a:rPr lang="en-US" sz="3300" dirty="0">
                <a:solidFill>
                  <a:srgbClr val="FFFFFF"/>
                </a:solidFill>
                <a:latin typeface="Saira"/>
                <a:ea typeface="Saira"/>
                <a:cs typeface="Saira"/>
                <a:sym typeface="Saira"/>
              </a:rPr>
              <a:t> chia </a:t>
            </a:r>
            <a:r>
              <a:rPr lang="en-US" sz="3300" dirty="0" err="1">
                <a:solidFill>
                  <a:srgbClr val="FFFFFF"/>
                </a:solidFill>
                <a:latin typeface="Saira"/>
                <a:ea typeface="Saira"/>
                <a:cs typeface="Saira"/>
                <a:sym typeface="Saira"/>
              </a:rPr>
              <a:t>sẻ</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một</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số</a:t>
            </a:r>
            <a:endParaRPr lang="en-US" sz="3300" dirty="0">
              <a:solidFill>
                <a:srgbClr val="FFFFFF"/>
              </a:solidFill>
              <a:latin typeface="Saira"/>
              <a:ea typeface="Saira"/>
              <a:cs typeface="Saira"/>
              <a:sym typeface="Saira"/>
            </a:endParaRPr>
          </a:p>
          <a:p>
            <a:pPr marL="0" lvl="0" indent="0" algn="l">
              <a:lnSpc>
                <a:spcPts val="4455"/>
              </a:lnSpc>
            </a:pPr>
            <a:r>
              <a:rPr lang="en-US" sz="3300" dirty="0">
                <a:solidFill>
                  <a:srgbClr val="FFFFFF"/>
                </a:solidFill>
                <a:latin typeface="Saira"/>
                <a:ea typeface="Saira"/>
                <a:cs typeface="Saira"/>
                <a:sym typeface="Saira"/>
              </a:rPr>
              <a:t>chi </a:t>
            </a:r>
            <a:r>
              <a:rPr lang="en-US" sz="3300" dirty="0" err="1">
                <a:solidFill>
                  <a:srgbClr val="FFFFFF"/>
                </a:solidFill>
                <a:latin typeface="Saira"/>
                <a:ea typeface="Saira"/>
                <a:cs typeface="Saira"/>
                <a:sym typeface="Saira"/>
              </a:rPr>
              <a:t>tiết</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về</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trải</a:t>
            </a:r>
            <a:r>
              <a:rPr lang="en-US" sz="3300" dirty="0">
                <a:solidFill>
                  <a:srgbClr val="FFFFFF"/>
                </a:solidFill>
                <a:latin typeface="Saira"/>
                <a:ea typeface="Saira"/>
                <a:cs typeface="Saira"/>
                <a:sym typeface="Saira"/>
              </a:rPr>
              <a:t> </a:t>
            </a:r>
            <a:r>
              <a:rPr lang="en-US" sz="3300" dirty="0" err="1">
                <a:solidFill>
                  <a:srgbClr val="FFFFFF"/>
                </a:solidFill>
                <a:latin typeface="Saira"/>
                <a:ea typeface="Saira"/>
                <a:cs typeface="Saira"/>
                <a:sym typeface="Saira"/>
              </a:rPr>
              <a:t>nghiệm</a:t>
            </a:r>
            <a:r>
              <a:rPr lang="en-US" sz="3300" dirty="0">
                <a:solidFill>
                  <a:srgbClr val="FFFFFF"/>
                </a:solidFill>
                <a:latin typeface="Saira"/>
                <a:ea typeface="Saira"/>
                <a:cs typeface="Saira"/>
                <a:sym typeface="Saira"/>
              </a:rPr>
              <a:t> </a:t>
            </a:r>
            <a:r>
              <a:rPr lang="vi-VN" sz="3300" dirty="0">
                <a:solidFill>
                  <a:srgbClr val="FFFFFF"/>
                </a:solidFill>
                <a:latin typeface="Saira"/>
                <a:ea typeface="Saira"/>
                <a:cs typeface="Saira"/>
                <a:sym typeface="Saira"/>
              </a:rPr>
              <a:t>biến đổi khí hậu của thời tiết</a:t>
            </a:r>
            <a:endParaRPr lang="en-US" sz="3300" dirty="0">
              <a:solidFill>
                <a:srgbClr val="FFFFFF"/>
              </a:solidFill>
              <a:latin typeface="Saira"/>
              <a:ea typeface="Saira"/>
              <a:cs typeface="Saira"/>
              <a:sym typeface="Saira"/>
            </a:endParaRPr>
          </a:p>
        </p:txBody>
      </p:sp>
      <p:sp>
        <p:nvSpPr>
          <p:cNvPr id="5" name="AutoShape 5"/>
          <p:cNvSpPr/>
          <p:nvPr/>
        </p:nvSpPr>
        <p:spPr>
          <a:xfrm flipV="1">
            <a:off x="-159973" y="5149256"/>
            <a:ext cx="5402176" cy="0"/>
          </a:xfrm>
          <a:prstGeom prst="line">
            <a:avLst/>
          </a:prstGeom>
          <a:ln w="47625" cap="flat">
            <a:solidFill>
              <a:srgbClr val="FFFFFF"/>
            </a:solidFill>
            <a:prstDash val="solid"/>
            <a:headEnd type="none" w="sm" len="sm"/>
            <a:tailEnd type="none" w="sm" len="sm"/>
          </a:ln>
        </p:spPr>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8D6CD"/>
        </a:solidFill>
        <a:effectLst/>
      </p:bgPr>
    </p:bg>
    <p:spTree>
      <p:nvGrpSpPr>
        <p:cNvPr id="1" name=""/>
        <p:cNvGrpSpPr/>
        <p:nvPr/>
      </p:nvGrpSpPr>
      <p:grpSpPr>
        <a:xfrm>
          <a:off x="0" y="0"/>
          <a:ext cx="0" cy="0"/>
          <a:chOff x="0" y="0"/>
          <a:chExt cx="0" cy="0"/>
        </a:xfrm>
      </p:grpSpPr>
      <p:grpSp>
        <p:nvGrpSpPr>
          <p:cNvPr id="2" name="Group 2"/>
          <p:cNvGrpSpPr/>
          <p:nvPr/>
        </p:nvGrpSpPr>
        <p:grpSpPr>
          <a:xfrm>
            <a:off x="18197" y="0"/>
            <a:ext cx="9144000" cy="10287000"/>
            <a:chOff x="0" y="0"/>
            <a:chExt cx="12192000" cy="13716000"/>
          </a:xfrm>
        </p:grpSpPr>
        <p:pic>
          <p:nvPicPr>
            <p:cNvPr id="3" name="Picture 3"/>
            <p:cNvPicPr>
              <a:picLocks noChangeAspect="1"/>
            </p:cNvPicPr>
            <p:nvPr/>
          </p:nvPicPr>
          <p:blipFill>
            <a:blip r:embed="rId2"/>
            <a:srcRect l="16888" r="16888"/>
            <a:stretch>
              <a:fillRect/>
            </a:stretch>
          </p:blipFill>
          <p:spPr>
            <a:xfrm>
              <a:off x="0" y="0"/>
              <a:ext cx="12192000" cy="13716000"/>
            </a:xfrm>
            <a:prstGeom prst="rect">
              <a:avLst/>
            </a:prstGeom>
          </p:spPr>
        </p:pic>
      </p:grpSp>
      <p:sp>
        <p:nvSpPr>
          <p:cNvPr id="4" name="TextBox 4"/>
          <p:cNvSpPr txBox="1"/>
          <p:nvPr/>
        </p:nvSpPr>
        <p:spPr>
          <a:xfrm>
            <a:off x="9982090" y="2452076"/>
            <a:ext cx="6022492" cy="5378395"/>
          </a:xfrm>
          <a:prstGeom prst="rect">
            <a:avLst/>
          </a:prstGeom>
        </p:spPr>
        <p:txBody>
          <a:bodyPr lIns="0" tIns="0" rIns="0" bIns="0" rtlCol="0" anchor="t">
            <a:spAutoFit/>
          </a:bodyPr>
          <a:lstStyle/>
          <a:p>
            <a:r>
              <a:rPr lang="vi-VN" b="1" dirty="0"/>
              <a:t>1. Nguyên nhân biến đổi khí hậu</a:t>
            </a:r>
          </a:p>
          <a:p>
            <a:r>
              <a:rPr lang="vi-VN" b="1" dirty="0"/>
              <a:t>A. Nguyên nhân do con người (chủ yếu)</a:t>
            </a:r>
            <a:endParaRPr lang="vi-VN" dirty="0"/>
          </a:p>
          <a:p>
            <a:pPr>
              <a:buFont typeface="+mj-lt"/>
              <a:buAutoNum type="arabicPeriod"/>
            </a:pPr>
            <a:r>
              <a:rPr lang="vi-VN" b="1" dirty="0"/>
              <a:t>Khí thải nhà kính:</a:t>
            </a:r>
            <a:endParaRPr lang="vi-VN" dirty="0"/>
          </a:p>
          <a:p>
            <a:pPr marL="742950" lvl="1" indent="-285750">
              <a:buFont typeface="+mj-lt"/>
              <a:buAutoNum type="arabicPeriod"/>
            </a:pPr>
            <a:r>
              <a:rPr lang="vi-VN" dirty="0"/>
              <a:t>CO₂ từ đốt nhiên liệu hóa thạch (than, dầu, khí đốt) trong công nghiệp, giao thông, điện năng.</a:t>
            </a:r>
          </a:p>
          <a:p>
            <a:pPr marL="742950" lvl="1" indent="-285750">
              <a:buFont typeface="+mj-lt"/>
              <a:buAutoNum type="arabicPeriod"/>
            </a:pPr>
            <a:r>
              <a:rPr lang="vi-VN" dirty="0"/>
              <a:t>CH₄ (metan) từ chăn nuôi gia súc, đầm lầy và rác thải sinh hoạt.</a:t>
            </a:r>
          </a:p>
          <a:p>
            <a:pPr marL="742950" lvl="1" indent="-285750">
              <a:buFont typeface="+mj-lt"/>
              <a:buAutoNum type="arabicPeriod"/>
            </a:pPr>
            <a:r>
              <a:rPr lang="vi-VN" dirty="0"/>
              <a:t>N₂O (oxit nitơ) từ phân bón, nông nghiệp và công nghiệp.</a:t>
            </a:r>
            <a:br>
              <a:rPr lang="vi-VN" dirty="0"/>
            </a:br>
            <a:r>
              <a:rPr lang="vi-VN" dirty="0"/>
              <a:t>→ Những khí này gây </a:t>
            </a:r>
            <a:r>
              <a:rPr lang="vi-VN" b="1" dirty="0"/>
              <a:t>hiệu ứng nhà kính</a:t>
            </a:r>
            <a:r>
              <a:rPr lang="vi-VN" dirty="0"/>
              <a:t>, làm Trái Đất nóng lên.</a:t>
            </a:r>
          </a:p>
          <a:p>
            <a:pPr>
              <a:buFont typeface="+mj-lt"/>
              <a:buAutoNum type="arabicPeriod"/>
            </a:pPr>
            <a:r>
              <a:rPr lang="vi-VN" b="1" dirty="0"/>
              <a:t>Phá rừng:</a:t>
            </a:r>
            <a:endParaRPr lang="vi-VN" dirty="0"/>
          </a:p>
          <a:p>
            <a:pPr marL="742950" lvl="1" indent="-285750">
              <a:buFont typeface="+mj-lt"/>
              <a:buAutoNum type="arabicPeriod"/>
            </a:pPr>
            <a:r>
              <a:rPr lang="vi-VN" dirty="0"/>
              <a:t>Rừng là nơi hấp thụ CO₂, khi bị chặt phá, lượng CO₂ trong khí quyển tăng.</a:t>
            </a:r>
          </a:p>
          <a:p>
            <a:pPr>
              <a:buFont typeface="+mj-lt"/>
              <a:buAutoNum type="arabicPeriod"/>
            </a:pPr>
            <a:r>
              <a:rPr lang="vi-VN" b="1" dirty="0"/>
              <a:t>Ô nhiễm môi trường:</a:t>
            </a:r>
            <a:endParaRPr lang="vi-VN" dirty="0"/>
          </a:p>
          <a:p>
            <a:pPr marL="742950" lvl="1" indent="-285750">
              <a:buFont typeface="+mj-lt"/>
              <a:buAutoNum type="arabicPeriod"/>
            </a:pPr>
            <a:r>
              <a:rPr lang="vi-VN" dirty="0"/>
              <a:t>Khói bụi, khí thải công nghiệp làm thay đổi thành phần không khí, giảm khả năng tự cân bằng của khí hậu.</a:t>
            </a:r>
          </a:p>
          <a:p>
            <a:pPr marL="237490" lvl="1" algn="l">
              <a:lnSpc>
                <a:spcPts val="3212"/>
              </a:lnSpc>
            </a:pPr>
            <a:endParaRPr lang="en-US" sz="2200" dirty="0">
              <a:solidFill>
                <a:srgbClr val="101010"/>
              </a:solidFill>
              <a:latin typeface="Saira"/>
              <a:ea typeface="Saira"/>
              <a:cs typeface="Saira"/>
              <a:sym typeface="Saira"/>
            </a:endParaRPr>
          </a:p>
        </p:txBody>
      </p:sp>
      <p:sp>
        <p:nvSpPr>
          <p:cNvPr id="5" name="TextBox 5"/>
          <p:cNvSpPr txBox="1"/>
          <p:nvPr/>
        </p:nvSpPr>
        <p:spPr>
          <a:xfrm>
            <a:off x="9982090" y="1028700"/>
            <a:ext cx="6775997" cy="695325"/>
          </a:xfrm>
          <a:prstGeom prst="rect">
            <a:avLst/>
          </a:prstGeom>
        </p:spPr>
        <p:txBody>
          <a:bodyPr lIns="0" tIns="0" rIns="0" bIns="0" rtlCol="0" anchor="t">
            <a:spAutoFit/>
          </a:bodyPr>
          <a:lstStyle/>
          <a:p>
            <a:pPr marL="0" lvl="0" indent="0" algn="l">
              <a:lnSpc>
                <a:spcPts val="5520"/>
              </a:lnSpc>
              <a:spcBef>
                <a:spcPct val="0"/>
              </a:spcBef>
            </a:pPr>
            <a:r>
              <a:rPr lang="en-US" sz="4600" b="1">
                <a:solidFill>
                  <a:srgbClr val="2D3E96"/>
                </a:solidFill>
                <a:latin typeface="Saira Ultra-Bold"/>
                <a:ea typeface="Saira Ultra-Bold"/>
                <a:cs typeface="Saira Ultra-Bold"/>
                <a:sym typeface="Saira Ultra-Bold"/>
              </a:rPr>
              <a:t>Hôm nay chúng ta sẽ:</a:t>
            </a:r>
          </a:p>
        </p:txBody>
      </p:sp>
      <p:sp>
        <p:nvSpPr>
          <p:cNvPr id="6" name="AutoShape 6"/>
          <p:cNvSpPr/>
          <p:nvPr/>
        </p:nvSpPr>
        <p:spPr>
          <a:xfrm>
            <a:off x="9144000" y="2057167"/>
            <a:ext cx="5278354" cy="0"/>
          </a:xfrm>
          <a:prstGeom prst="line">
            <a:avLst/>
          </a:prstGeom>
          <a:ln w="47625" cap="flat">
            <a:solidFill>
              <a:srgbClr val="2D3E96"/>
            </a:solidFill>
            <a:prstDash val="solid"/>
            <a:headEnd type="none" w="sm" len="sm"/>
            <a:tailEnd type="none" w="sm" len="sm"/>
          </a:ln>
        </p:spPr>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D8D6CD"/>
        </a:solidFill>
        <a:effectLst/>
      </p:bgPr>
    </p:bg>
    <p:spTree>
      <p:nvGrpSpPr>
        <p:cNvPr id="1" name=""/>
        <p:cNvGrpSpPr/>
        <p:nvPr/>
      </p:nvGrpSpPr>
      <p:grpSpPr>
        <a:xfrm>
          <a:off x="0" y="0"/>
          <a:ext cx="0" cy="0"/>
          <a:chOff x="0" y="0"/>
          <a:chExt cx="0" cy="0"/>
        </a:xfrm>
      </p:grpSpPr>
      <p:sp>
        <p:nvSpPr>
          <p:cNvPr id="4" name="AutoShape 4"/>
          <p:cNvSpPr/>
          <p:nvPr/>
        </p:nvSpPr>
        <p:spPr>
          <a:xfrm>
            <a:off x="-775615" y="2722857"/>
            <a:ext cx="5306444" cy="0"/>
          </a:xfrm>
          <a:prstGeom prst="line">
            <a:avLst/>
          </a:prstGeom>
          <a:ln w="47625" cap="flat">
            <a:solidFill>
              <a:srgbClr val="2D3E96"/>
            </a:solidFill>
            <a:prstDash val="solid"/>
            <a:headEnd type="none" w="sm" len="sm"/>
            <a:tailEnd type="none" w="sm" len="sm"/>
          </a:ln>
        </p:spPr>
      </p:sp>
      <p:grpSp>
        <p:nvGrpSpPr>
          <p:cNvPr id="5" name="Group 5"/>
          <p:cNvGrpSpPr/>
          <p:nvPr/>
        </p:nvGrpSpPr>
        <p:grpSpPr>
          <a:xfrm>
            <a:off x="9144000" y="0"/>
            <a:ext cx="9144000" cy="10287000"/>
            <a:chOff x="0" y="0"/>
            <a:chExt cx="12192000" cy="13716000"/>
          </a:xfrm>
        </p:grpSpPr>
        <p:pic>
          <p:nvPicPr>
            <p:cNvPr id="6" name="Picture 6"/>
            <p:cNvPicPr>
              <a:picLocks noChangeAspect="1"/>
            </p:cNvPicPr>
            <p:nvPr/>
          </p:nvPicPr>
          <p:blipFill>
            <a:blip r:embed="rId2"/>
            <a:srcRect l="20333" r="20333"/>
            <a:stretch>
              <a:fillRect/>
            </a:stretch>
          </p:blipFill>
          <p:spPr>
            <a:xfrm>
              <a:off x="0" y="0"/>
              <a:ext cx="12192000" cy="13716000"/>
            </a:xfrm>
            <a:prstGeom prst="rect">
              <a:avLst/>
            </a:prstGeom>
          </p:spPr>
        </p:pic>
      </p:grpSp>
      <p:sp>
        <p:nvSpPr>
          <p:cNvPr id="7" name="Title 6">
            <a:extLst>
              <a:ext uri="{FF2B5EF4-FFF2-40B4-BE49-F238E27FC236}">
                <a16:creationId xmlns:a16="http://schemas.microsoft.com/office/drawing/2014/main" id="{9398F657-8814-A30B-DE09-7B20F15BB3D3}"/>
              </a:ext>
            </a:extLst>
          </p:cNvPr>
          <p:cNvSpPr>
            <a:spLocks noGrp="1"/>
          </p:cNvSpPr>
          <p:nvPr>
            <p:ph type="ctrTitle"/>
          </p:nvPr>
        </p:nvSpPr>
        <p:spPr>
          <a:xfrm>
            <a:off x="762000" y="5448300"/>
            <a:ext cx="7162800" cy="877593"/>
          </a:xfrm>
        </p:spPr>
        <p:txBody>
          <a:bodyPr>
            <a:noAutofit/>
          </a:bodyPr>
          <a:lstStyle/>
          <a:p>
            <a:r>
              <a:rPr lang="vi-VN" sz="2000" b="1" dirty="0"/>
              <a:t>2. Hậu quả của biến đổi khí hậu</a:t>
            </a:r>
            <a:br>
              <a:rPr lang="vi-VN" sz="2000" b="1" dirty="0"/>
            </a:br>
            <a:r>
              <a:rPr lang="vi-VN" sz="2000" b="1" dirty="0"/>
              <a:t>Tăng nhiệt độ toàn cầu:</a:t>
            </a:r>
            <a:br>
              <a:rPr lang="vi-VN" sz="2000" dirty="0"/>
            </a:br>
            <a:r>
              <a:rPr lang="vi-VN" sz="2000" dirty="0"/>
              <a:t>Băng ở hai cực và trên núi cao tan chảy.</a:t>
            </a:r>
            <a:br>
              <a:rPr lang="vi-VN" sz="2000" dirty="0"/>
            </a:br>
            <a:r>
              <a:rPr lang="vi-VN" sz="2000" dirty="0"/>
              <a:t>Mực nước biển dâng, gây ngập lụt vùng ven biển và đảo nhỏ.</a:t>
            </a:r>
            <a:br>
              <a:rPr lang="vi-VN" sz="2000" dirty="0"/>
            </a:br>
            <a:r>
              <a:rPr lang="vi-VN" sz="2000" b="1" dirty="0"/>
              <a:t>Thời tiết cực đoan:</a:t>
            </a:r>
            <a:br>
              <a:rPr lang="vi-VN" sz="2000" dirty="0"/>
            </a:br>
            <a:r>
              <a:rPr lang="vi-VN" sz="2000" dirty="0"/>
              <a:t>Bão mạnh, lũ lụt lớn, hạn hán kéo dài.</a:t>
            </a:r>
            <a:br>
              <a:rPr lang="vi-VN" sz="2000" dirty="0"/>
            </a:br>
            <a:r>
              <a:rPr lang="vi-VN" sz="2000" dirty="0"/>
              <a:t>Sóng nhiệt, rét đột ngột ảnh hưởng sức khỏe con người và cây trồng.</a:t>
            </a:r>
            <a:br>
              <a:rPr lang="vi-VN" sz="2000" dirty="0"/>
            </a:br>
            <a:r>
              <a:rPr lang="vi-VN" sz="2000" b="1" dirty="0"/>
              <a:t>Mất đa dạng sinh học:</a:t>
            </a:r>
            <a:br>
              <a:rPr lang="vi-VN" sz="2000" dirty="0"/>
            </a:br>
            <a:r>
              <a:rPr lang="vi-VN" sz="2000" dirty="0"/>
              <a:t>Động, thực vật mất môi trường sống.</a:t>
            </a:r>
            <a:br>
              <a:rPr lang="vi-VN" sz="2000" dirty="0"/>
            </a:br>
            <a:r>
              <a:rPr lang="vi-VN" sz="2000" dirty="0"/>
              <a:t>Một số loài có nguy cơ tuyệt chủng.</a:t>
            </a:r>
            <a:br>
              <a:rPr lang="vi-VN" sz="2000" dirty="0"/>
            </a:br>
            <a:r>
              <a:rPr lang="vi-VN" sz="2000" b="1" dirty="0"/>
              <a:t>Ảnh hưởng đến con người:</a:t>
            </a:r>
            <a:br>
              <a:rPr lang="vi-VN" sz="2000" dirty="0"/>
            </a:br>
            <a:r>
              <a:rPr lang="vi-VN" sz="2000" dirty="0"/>
              <a:t>Thiếu nước sinh hoạt, nông nghiệp giảm năng suất.</a:t>
            </a:r>
            <a:br>
              <a:rPr lang="vi-VN" sz="2000" dirty="0"/>
            </a:br>
            <a:r>
              <a:rPr lang="vi-VN" sz="2000" dirty="0"/>
              <a:t>Gia tăng dịch bệnh (sốt xuất huyết, sốt rét…) do điều kiện sinh vật gây bệnh thay đổi.</a:t>
            </a:r>
            <a:br>
              <a:rPr lang="vi-VN" sz="2000" dirty="0"/>
            </a:br>
            <a:r>
              <a:rPr lang="vi-VN" sz="2000" b="1" dirty="0"/>
              <a:t>Tác động kinh tế:</a:t>
            </a:r>
            <a:br>
              <a:rPr lang="vi-VN" sz="2000" dirty="0"/>
            </a:br>
            <a:r>
              <a:rPr lang="vi-VN" sz="2000" dirty="0"/>
              <a:t>Thiệt hại về nhà cửa, cơ sở hạ tầng, năng suất nông nghiệp.</a:t>
            </a:r>
            <a:br>
              <a:rPr lang="vi-VN" sz="2000" dirty="0"/>
            </a:br>
            <a:r>
              <a:rPr lang="vi-VN" sz="2000" dirty="0"/>
              <a:t>Chi phí phòng chống thiên tai tăng</a:t>
            </a:r>
            <a:br>
              <a:rPr lang="vi-VN" sz="2000" dirty="0"/>
            </a:br>
            <a:endParaRPr lang="en-US" sz="2000" dirty="0"/>
          </a:p>
        </p:txBody>
      </p:sp>
    </p:spTree>
  </p:cSld>
  <p:clrMapOvr>
    <a:masterClrMapping/>
  </p:clrMapOvr>
  <mc:AlternateContent xmlns:mc="http://schemas.openxmlformats.org/markup-compatibility/2006">
    <mc:Choice xmlns:p14="http://schemas.microsoft.com/office/powerpoint/2010/main" Requires="p14">
      <p:transition spd="slow" p14:dur="1600">
        <p14:prism isContent="1" isInverted="1"/>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nodeType="clickEffect">
                                  <p:stCondLst>
                                    <p:cond delay="0"/>
                                  </p:stCondLst>
                                  <p:childTnLst>
                                    <p:animEffect transition="out" filter="randombar(horizontal)">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8D6CD"/>
        </a:solidFill>
        <a:effectLst/>
      </p:bgPr>
    </p:bg>
    <p:spTree>
      <p:nvGrpSpPr>
        <p:cNvPr id="1" name=""/>
        <p:cNvGrpSpPr/>
        <p:nvPr/>
      </p:nvGrpSpPr>
      <p:grpSpPr>
        <a:xfrm>
          <a:off x="0" y="0"/>
          <a:ext cx="0" cy="0"/>
          <a:chOff x="0" y="0"/>
          <a:chExt cx="0" cy="0"/>
        </a:xfrm>
      </p:grpSpPr>
      <p:sp>
        <p:nvSpPr>
          <p:cNvPr id="2" name="TextBox 2"/>
          <p:cNvSpPr txBox="1"/>
          <p:nvPr/>
        </p:nvSpPr>
        <p:spPr>
          <a:xfrm>
            <a:off x="1028700" y="4787281"/>
            <a:ext cx="6363783" cy="4090863"/>
          </a:xfrm>
          <a:prstGeom prst="rect">
            <a:avLst/>
          </a:prstGeom>
        </p:spPr>
        <p:txBody>
          <a:bodyPr lIns="0" tIns="0" rIns="0" bIns="0" rtlCol="0" anchor="t">
            <a:spAutoFit/>
          </a:bodyPr>
          <a:lstStyle/>
          <a:p>
            <a:r>
              <a:rPr lang="vi-VN" sz="2400" b="1" dirty="0"/>
              <a:t>3. Giải pháp giảm biến đổi khí hậu</a:t>
            </a:r>
          </a:p>
          <a:p>
            <a:pPr>
              <a:buFont typeface="Arial" panose="020B0604020202020204" pitchFamily="34" charset="0"/>
              <a:buChar char="•"/>
            </a:pPr>
            <a:r>
              <a:rPr lang="vi-VN" sz="2400" b="1" dirty="0"/>
              <a:t>Giảm phát thải khí nhà kính:</a:t>
            </a:r>
            <a:r>
              <a:rPr lang="vi-VN" sz="2400" dirty="0"/>
              <a:t> sử dụng năng lượng sạch (năng lượng mặt trời, gió, thủy điện).</a:t>
            </a:r>
          </a:p>
          <a:p>
            <a:pPr>
              <a:buFont typeface="Arial" panose="020B0604020202020204" pitchFamily="34" charset="0"/>
              <a:buChar char="•"/>
            </a:pPr>
            <a:r>
              <a:rPr lang="vi-VN" sz="2400" b="1" dirty="0"/>
              <a:t>Trồng rừng, bảo vệ rừng:</a:t>
            </a:r>
            <a:r>
              <a:rPr lang="vi-VN" sz="2400" dirty="0"/>
              <a:t> hấp thụ CO₂, giảm hiệu ứng nhà kính.</a:t>
            </a:r>
          </a:p>
          <a:p>
            <a:pPr>
              <a:buFont typeface="Arial" panose="020B0604020202020204" pitchFamily="34" charset="0"/>
              <a:buChar char="•"/>
            </a:pPr>
            <a:r>
              <a:rPr lang="vi-VN" sz="2400" b="1" dirty="0"/>
              <a:t>Tiết kiệm năng lượng:</a:t>
            </a:r>
            <a:r>
              <a:rPr lang="vi-VN" sz="2400" dirty="0"/>
              <a:t> giảm tiêu thụ điện, nhiên liệu.</a:t>
            </a:r>
          </a:p>
          <a:p>
            <a:pPr>
              <a:buFont typeface="Arial" panose="020B0604020202020204" pitchFamily="34" charset="0"/>
              <a:buChar char="•"/>
            </a:pPr>
            <a:r>
              <a:rPr lang="vi-VN" sz="2400" b="1" dirty="0"/>
              <a:t>Chính sách và cam kết quốc tế:</a:t>
            </a:r>
            <a:r>
              <a:rPr lang="vi-VN" sz="2400" dirty="0"/>
              <a:t> thực hiện Hiệp định Paris, hợp tác toàn cầu về khí hậu.</a:t>
            </a:r>
          </a:p>
          <a:p>
            <a:pPr algn="l">
              <a:lnSpc>
                <a:spcPts val="3120"/>
              </a:lnSpc>
            </a:pPr>
            <a:endParaRPr lang="en-US" sz="2400" dirty="0">
              <a:solidFill>
                <a:srgbClr val="101010"/>
              </a:solidFill>
              <a:latin typeface="Saira"/>
              <a:ea typeface="Saira"/>
              <a:cs typeface="Saira"/>
              <a:sym typeface="Saira"/>
            </a:endParaRPr>
          </a:p>
        </p:txBody>
      </p:sp>
      <p:sp>
        <p:nvSpPr>
          <p:cNvPr id="3" name="TextBox 3"/>
          <p:cNvSpPr txBox="1"/>
          <p:nvPr/>
        </p:nvSpPr>
        <p:spPr>
          <a:xfrm>
            <a:off x="1104787" y="3370850"/>
            <a:ext cx="6877186" cy="693460"/>
          </a:xfrm>
          <a:prstGeom prst="rect">
            <a:avLst/>
          </a:prstGeom>
        </p:spPr>
        <p:txBody>
          <a:bodyPr wrap="square" lIns="0" tIns="0" rIns="0" bIns="0" rtlCol="0" anchor="t">
            <a:spAutoFit/>
          </a:bodyPr>
          <a:lstStyle/>
          <a:p>
            <a:pPr algn="l">
              <a:lnSpc>
                <a:spcPts val="5430"/>
              </a:lnSpc>
            </a:pPr>
            <a:r>
              <a:rPr lang="vi-VN" sz="4525" b="1" dirty="0">
                <a:solidFill>
                  <a:srgbClr val="2D3E96"/>
                </a:solidFill>
                <a:latin typeface="Saira Ultra-Bold"/>
                <a:ea typeface="Saira Ultra-Bold"/>
                <a:cs typeface="Saira Ultra-Bold"/>
                <a:sym typeface="Saira Ultra-Bold"/>
              </a:rPr>
              <a:t>Giải pháp</a:t>
            </a:r>
            <a:endParaRPr lang="en-US" sz="4525" b="1" dirty="0">
              <a:solidFill>
                <a:srgbClr val="2D3E96"/>
              </a:solidFill>
              <a:latin typeface="Saira Ultra-Bold"/>
              <a:ea typeface="Saira Ultra-Bold"/>
              <a:cs typeface="Saira Ultra-Bold"/>
              <a:sym typeface="Saira Ultra-Bold"/>
            </a:endParaRPr>
          </a:p>
        </p:txBody>
      </p:sp>
      <p:sp>
        <p:nvSpPr>
          <p:cNvPr id="4" name="AutoShape 4"/>
          <p:cNvSpPr/>
          <p:nvPr/>
        </p:nvSpPr>
        <p:spPr>
          <a:xfrm>
            <a:off x="-1752600" y="4305300"/>
            <a:ext cx="8572546" cy="0"/>
          </a:xfrm>
          <a:prstGeom prst="line">
            <a:avLst/>
          </a:prstGeom>
          <a:ln w="47625" cap="flat">
            <a:solidFill>
              <a:srgbClr val="2D3E96"/>
            </a:solidFill>
            <a:prstDash val="solid"/>
            <a:headEnd type="none" w="sm" len="sm"/>
            <a:tailEnd type="none" w="sm" len="sm"/>
          </a:ln>
        </p:spPr>
      </p:sp>
      <p:grpSp>
        <p:nvGrpSpPr>
          <p:cNvPr id="5" name="Group 5"/>
          <p:cNvGrpSpPr/>
          <p:nvPr/>
        </p:nvGrpSpPr>
        <p:grpSpPr>
          <a:xfrm>
            <a:off x="9144000" y="0"/>
            <a:ext cx="9144000" cy="10287000"/>
            <a:chOff x="0" y="0"/>
            <a:chExt cx="12192000" cy="13716000"/>
          </a:xfrm>
        </p:grpSpPr>
        <p:pic>
          <p:nvPicPr>
            <p:cNvPr id="6" name="Picture 6"/>
            <p:cNvPicPr>
              <a:picLocks noChangeAspect="1"/>
            </p:cNvPicPr>
            <p:nvPr/>
          </p:nvPicPr>
          <p:blipFill>
            <a:blip r:embed="rId2"/>
            <a:srcRect l="20444" r="20444"/>
            <a:stretch>
              <a:fillRect/>
            </a:stretch>
          </p:blipFill>
          <p:spPr>
            <a:xfrm>
              <a:off x="0" y="0"/>
              <a:ext cx="12192000" cy="13716000"/>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xit" presetSubtype="21" fill="hold" nodeType="clickEffect">
                                  <p:stCondLst>
                                    <p:cond delay="0"/>
                                  </p:stCondLst>
                                  <p:childTnLst>
                                    <p:animEffect transition="out" filter="barn(inVertical)">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8999" b="-8999"/>
            </a:stretch>
          </a:blipFill>
        </p:spPr>
      </p:sp>
    </p:spTree>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TotalTime>
  <Words>487</Words>
  <Application>Microsoft Office PowerPoint</Application>
  <PresentationFormat>Custom</PresentationFormat>
  <Paragraphs>25</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Saira</vt:lpstr>
      <vt:lpstr>Arial</vt:lpstr>
      <vt:lpstr>Calibri</vt:lpstr>
      <vt:lpstr>Saira Ultra-Bold</vt:lpstr>
      <vt:lpstr>Office Theme</vt:lpstr>
      <vt:lpstr>PowerPoint Presentation</vt:lpstr>
      <vt:lpstr>PowerPoint Presentation</vt:lpstr>
      <vt:lpstr>PowerPoint Presentation</vt:lpstr>
      <vt:lpstr>2. Hậu quả của biến đổi khí hậu Tăng nhiệt độ toàn cầu: Băng ở hai cực và trên núi cao tan chảy. Mực nước biển dâng, gây ngập lụt vùng ven biển và đảo nhỏ. Thời tiết cực đoan: Bão mạnh, lũ lụt lớn, hạn hán kéo dài. Sóng nhiệt, rét đột ngột ảnh hưởng sức khỏe con người và cây trồng. Mất đa dạng sinh học: Động, thực vật mất môi trường sống. Một số loài có nguy cơ tuyệt chủng. Ảnh hưởng đến con người: Thiếu nước sinh hoạt, nông nghiệp giảm năng suất. Gia tăng dịch bệnh (sốt xuất huyết, sốt rét…) do điều kiện sinh vật gây bệnh thay đổi. Tác động kinh tế: Thiệt hại về nhà cửa, cơ sở hạ tầng, năng suất nông nghiệp. Chi phí phòng chống thiên tai tăng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Giông bão Bão và Lốc xoáy Bài thuyết trình Khoa học màu Xanh hải quân Xám Chụp ảnh</dc:title>
  <dc:creator>Admin</dc:creator>
  <cp:lastModifiedBy>Administrator</cp:lastModifiedBy>
  <cp:revision>2</cp:revision>
  <dcterms:created xsi:type="dcterms:W3CDTF">2006-08-16T00:00:00Z</dcterms:created>
  <dcterms:modified xsi:type="dcterms:W3CDTF">2025-10-01T07:37:07Z</dcterms:modified>
  <dc:identifier>DAG0h7zloo4</dc:identifier>
</cp:coreProperties>
</file>

<file path=docProps/thumbnail.jpeg>
</file>